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21" Type="http://schemas.openxmlformats.org/officeDocument/2006/relationships/slide" Target="slides/slide16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slide" Target="slides/slide14.xml"/><Relationship Id="rId6" Type="http://schemas.openxmlformats.org/officeDocument/2006/relationships/slide" Target="slides/slide1.xml"/><Relationship Id="rId18" Type="http://schemas.openxmlformats.org/officeDocument/2006/relationships/slide" Target="slides/slide13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2e684686d30_0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2e684686d30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2e684686d30_0_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2e684686d30_0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2e7229a0b40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2e7229a0b40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2e7229a0b40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2e7229a0b40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2e7229a0b40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2e7229a0b40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2e684686d30_0_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2e684686d30_0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5205f81ef7f8ef9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5205f81ef7f8ef9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2e684686d30_0_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2e684686d30_0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2e684686d30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2e684686d30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2e684686d30_0_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2e684686d30_0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2e6f315ff7f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2e6f315ff7f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2e6f315ff7f_1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2e6f315ff7f_1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2e684686d30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2e684686d30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2e684686d30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2e684686d30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2e684686d30_0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2e684686d30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0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2.jpg"/><Relationship Id="rId4" Type="http://schemas.openxmlformats.org/officeDocument/2006/relationships/image" Target="../media/image11.png"/><Relationship Id="rId5" Type="http://schemas.openxmlformats.org/officeDocument/2006/relationships/image" Target="../media/image7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3.png"/><Relationship Id="rId4" Type="http://schemas.openxmlformats.org/officeDocument/2006/relationships/image" Target="../media/image28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6.png"/><Relationship Id="rId4" Type="http://schemas.openxmlformats.org/officeDocument/2006/relationships/image" Target="../media/image18.png"/><Relationship Id="rId5" Type="http://schemas.openxmlformats.org/officeDocument/2006/relationships/image" Target="../media/image32.png"/><Relationship Id="rId6" Type="http://schemas.openxmlformats.org/officeDocument/2006/relationships/image" Target="../media/image20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2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1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image" Target="../media/image29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Relationship Id="rId4" Type="http://schemas.openxmlformats.org/officeDocument/2006/relationships/image" Target="../media/image9.png"/><Relationship Id="rId5" Type="http://schemas.openxmlformats.org/officeDocument/2006/relationships/image" Target="../media/image14.png"/><Relationship Id="rId6" Type="http://schemas.openxmlformats.org/officeDocument/2006/relationships/image" Target="../media/image8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5.png"/><Relationship Id="rId4" Type="http://schemas.openxmlformats.org/officeDocument/2006/relationships/image" Target="../media/image6.png"/><Relationship Id="rId5" Type="http://schemas.openxmlformats.org/officeDocument/2006/relationships/image" Target="../media/image1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9.png"/><Relationship Id="rId4" Type="http://schemas.openxmlformats.org/officeDocument/2006/relationships/image" Target="../media/image1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.jpg"/><Relationship Id="rId4" Type="http://schemas.openxmlformats.org/officeDocument/2006/relationships/image" Target="../media/image3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idx="1" type="subTitle"/>
          </p:nvPr>
        </p:nvSpPr>
        <p:spPr>
          <a:xfrm>
            <a:off x="311700" y="3886450"/>
            <a:ext cx="8520600" cy="94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1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>
                <a:solidFill>
                  <a:srgbClr val="FF9900"/>
                </a:solidFill>
                <a:latin typeface="Comic Sans MS"/>
                <a:ea typeface="Comic Sans MS"/>
                <a:cs typeface="Comic Sans MS"/>
                <a:sym typeface="Comic Sans MS"/>
              </a:rPr>
              <a:t>Un progetto di Libri Tattili ed inclusivi all’Istituto Comprensivo di Scarperia e San Piero</a:t>
            </a:r>
            <a:endParaRPr b="1">
              <a:solidFill>
                <a:srgbClr val="FF99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55" name="Google Shape;55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72650" y="210950"/>
            <a:ext cx="5400225" cy="3600150"/>
          </a:xfrm>
          <a:prstGeom prst="rect">
            <a:avLst/>
          </a:prstGeom>
          <a:noFill/>
          <a:ln cap="flat" cmpd="sng" w="38100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Google Shape;113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1525" y="1294200"/>
            <a:ext cx="4253750" cy="3190324"/>
          </a:xfrm>
          <a:prstGeom prst="rect">
            <a:avLst/>
          </a:prstGeom>
          <a:noFill/>
          <a:ln cap="flat" cmpd="sng" w="28575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14" name="Google Shape;114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58550" y="152400"/>
            <a:ext cx="4433048" cy="2105698"/>
          </a:xfrm>
          <a:prstGeom prst="rect">
            <a:avLst/>
          </a:prstGeom>
          <a:noFill/>
          <a:ln cap="flat" cmpd="sng" w="28575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15" name="Google Shape;115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84775" y="2388750"/>
            <a:ext cx="3549825" cy="2846100"/>
          </a:xfrm>
          <a:prstGeom prst="rect">
            <a:avLst/>
          </a:prstGeom>
          <a:noFill/>
          <a:ln cap="flat" cmpd="sng" w="28575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16" name="Google Shape;116;p22"/>
          <p:cNvSpPr txBox="1"/>
          <p:nvPr/>
        </p:nvSpPr>
        <p:spPr>
          <a:xfrm>
            <a:off x="295800" y="210950"/>
            <a:ext cx="3549900" cy="87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800">
                <a:solidFill>
                  <a:srgbClr val="FF9900"/>
                </a:solidFill>
                <a:latin typeface="Comic Sans MS"/>
                <a:ea typeface="Comic Sans MS"/>
                <a:cs typeface="Comic Sans MS"/>
                <a:sym typeface="Comic Sans MS"/>
              </a:rPr>
              <a:t>Storie e progetti che ci hanno accompagnato tutto l’anno</a:t>
            </a:r>
            <a:endParaRPr b="1" sz="1800">
              <a:solidFill>
                <a:srgbClr val="FF99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>
                <a:solidFill>
                  <a:srgbClr val="FF9900"/>
                </a:solidFill>
                <a:latin typeface="Comic Sans MS"/>
                <a:ea typeface="Comic Sans MS"/>
                <a:cs typeface="Comic Sans MS"/>
                <a:sym typeface="Comic Sans MS"/>
              </a:rPr>
              <a:t>Storie che parlano di noi…</a:t>
            </a:r>
            <a:endParaRPr b="1">
              <a:solidFill>
                <a:srgbClr val="FF99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22" name="Google Shape;122;p23"/>
          <p:cNvPicPr preferRelativeResize="0"/>
          <p:nvPr/>
        </p:nvPicPr>
        <p:blipFill rotWithShape="1">
          <a:blip r:embed="rId3">
            <a:alphaModFix/>
          </a:blip>
          <a:srcRect b="0" l="13548" r="3380" t="0"/>
          <a:stretch/>
        </p:blipFill>
        <p:spPr>
          <a:xfrm>
            <a:off x="458900" y="1824775"/>
            <a:ext cx="4197425" cy="2842349"/>
          </a:xfrm>
          <a:prstGeom prst="rect">
            <a:avLst/>
          </a:prstGeom>
          <a:noFill/>
          <a:ln cap="flat" cmpd="sng" w="28575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23" name="Google Shape;123;p23"/>
          <p:cNvPicPr preferRelativeResize="0"/>
          <p:nvPr/>
        </p:nvPicPr>
        <p:blipFill rotWithShape="1">
          <a:blip r:embed="rId4">
            <a:alphaModFix/>
          </a:blip>
          <a:srcRect b="0" l="0" r="8231" t="24362"/>
          <a:stretch/>
        </p:blipFill>
        <p:spPr>
          <a:xfrm rot="-5400000">
            <a:off x="5444825" y="-172700"/>
            <a:ext cx="2655051" cy="3890500"/>
          </a:xfrm>
          <a:prstGeom prst="rect">
            <a:avLst/>
          </a:prstGeom>
          <a:noFill/>
          <a:ln cap="flat" cmpd="sng" w="28575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Google Shape;128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5600" y="315500"/>
            <a:ext cx="2750073" cy="3255572"/>
          </a:xfrm>
          <a:prstGeom prst="rect">
            <a:avLst/>
          </a:prstGeom>
          <a:noFill/>
          <a:ln cap="flat" cmpd="sng" w="28575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29" name="Google Shape;129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86846" y="195900"/>
            <a:ext cx="3858903" cy="2419351"/>
          </a:xfrm>
          <a:prstGeom prst="rect">
            <a:avLst/>
          </a:prstGeom>
          <a:noFill/>
          <a:ln cap="flat" cmpd="sng" w="28575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30" name="Google Shape;130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329825" y="2832876"/>
            <a:ext cx="2242252" cy="2266946"/>
          </a:xfrm>
          <a:prstGeom prst="rect">
            <a:avLst/>
          </a:prstGeom>
          <a:noFill/>
          <a:ln cap="flat" cmpd="sng" w="28575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31" name="Google Shape;131;p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746226" y="3104751"/>
            <a:ext cx="3114875" cy="1814475"/>
          </a:xfrm>
          <a:prstGeom prst="rect">
            <a:avLst/>
          </a:prstGeom>
          <a:noFill/>
          <a:ln cap="flat" cmpd="sng" w="28575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32" name="Google Shape;132;p24"/>
          <p:cNvSpPr txBox="1"/>
          <p:nvPr/>
        </p:nvSpPr>
        <p:spPr>
          <a:xfrm>
            <a:off x="448025" y="3723325"/>
            <a:ext cx="2066100" cy="120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2600">
                <a:solidFill>
                  <a:srgbClr val="FF9900"/>
                </a:solidFill>
                <a:latin typeface="Comic Sans MS"/>
                <a:ea typeface="Comic Sans MS"/>
                <a:cs typeface="Comic Sans MS"/>
                <a:sym typeface="Comic Sans MS"/>
              </a:rPr>
              <a:t>Storie inventate…</a:t>
            </a:r>
            <a:r>
              <a:rPr b="1" lang="it" sz="1800">
                <a:solidFill>
                  <a:srgbClr val="FF99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endParaRPr b="1" sz="1800">
              <a:solidFill>
                <a:srgbClr val="FF99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Google Shape;137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848325"/>
            <a:ext cx="4596526" cy="3222951"/>
          </a:xfrm>
          <a:prstGeom prst="rect">
            <a:avLst/>
          </a:prstGeom>
          <a:noFill/>
          <a:ln cap="flat" cmpd="sng" w="28575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38" name="Google Shape;138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01326" y="152400"/>
            <a:ext cx="4090276" cy="2129021"/>
          </a:xfrm>
          <a:prstGeom prst="rect">
            <a:avLst/>
          </a:prstGeom>
          <a:noFill/>
          <a:ln cap="flat" cmpd="sng" w="28575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39" name="Google Shape;139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01326" y="2433821"/>
            <a:ext cx="4090276" cy="2300780"/>
          </a:xfrm>
          <a:prstGeom prst="rect">
            <a:avLst/>
          </a:prstGeom>
          <a:noFill/>
          <a:ln cap="flat" cmpd="sng" w="28575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40" name="Google Shape;140;p25"/>
          <p:cNvSpPr txBox="1"/>
          <p:nvPr/>
        </p:nvSpPr>
        <p:spPr>
          <a:xfrm>
            <a:off x="350150" y="4408400"/>
            <a:ext cx="4273500" cy="60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2000">
                <a:solidFill>
                  <a:srgbClr val="FF9900"/>
                </a:solidFill>
                <a:latin typeface="Comic Sans MS"/>
                <a:ea typeface="Comic Sans MS"/>
                <a:cs typeface="Comic Sans MS"/>
                <a:sym typeface="Comic Sans MS"/>
              </a:rPr>
              <a:t>… e storie conosciute e molto amate!</a:t>
            </a:r>
            <a:endParaRPr b="1" sz="2000">
              <a:solidFill>
                <a:srgbClr val="FF99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145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4625" y="239388"/>
            <a:ext cx="3688300" cy="2766225"/>
          </a:xfrm>
          <a:prstGeom prst="rect">
            <a:avLst/>
          </a:prstGeom>
          <a:noFill/>
          <a:ln cap="flat" cmpd="sng" w="28575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46" name="Google Shape;146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326375"/>
            <a:ext cx="3767875" cy="2592250"/>
          </a:xfrm>
          <a:prstGeom prst="rect">
            <a:avLst/>
          </a:prstGeom>
          <a:noFill/>
          <a:ln cap="flat" cmpd="sng" w="28575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47" name="Google Shape;147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45325" y="3071025"/>
            <a:ext cx="2749870" cy="1920075"/>
          </a:xfrm>
          <a:prstGeom prst="rect">
            <a:avLst/>
          </a:prstGeom>
          <a:noFill/>
          <a:ln cap="flat" cmpd="sng" w="28575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48" name="Google Shape;148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83125" y="3158012"/>
            <a:ext cx="2444545" cy="1833087"/>
          </a:xfrm>
          <a:prstGeom prst="rect">
            <a:avLst/>
          </a:prstGeom>
          <a:noFill/>
          <a:ln cap="flat" cmpd="sng" w="28575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Google Shape;153;p27"/>
          <p:cNvPicPr preferRelativeResize="0"/>
          <p:nvPr/>
        </p:nvPicPr>
        <p:blipFill rotWithShape="1">
          <a:blip r:embed="rId3">
            <a:alphaModFix/>
          </a:blip>
          <a:srcRect b="0" l="10639" r="22448" t="9313"/>
          <a:stretch/>
        </p:blipFill>
        <p:spPr>
          <a:xfrm>
            <a:off x="154400" y="185450"/>
            <a:ext cx="3240525" cy="3464199"/>
          </a:xfrm>
          <a:prstGeom prst="rect">
            <a:avLst/>
          </a:prstGeom>
          <a:noFill/>
          <a:ln cap="flat" cmpd="sng" w="28575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54" name="Google Shape;154;p27"/>
          <p:cNvPicPr preferRelativeResize="0"/>
          <p:nvPr/>
        </p:nvPicPr>
        <p:blipFill rotWithShape="1">
          <a:blip r:embed="rId4">
            <a:alphaModFix/>
          </a:blip>
          <a:srcRect b="7277" l="26836" r="8106" t="8589"/>
          <a:stretch/>
        </p:blipFill>
        <p:spPr>
          <a:xfrm>
            <a:off x="5069575" y="1712325"/>
            <a:ext cx="3044700" cy="2214942"/>
          </a:xfrm>
          <a:prstGeom prst="rect">
            <a:avLst/>
          </a:prstGeom>
          <a:noFill/>
          <a:ln cap="flat" cmpd="sng" w="28575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55" name="Google Shape;155;p27"/>
          <p:cNvSpPr txBox="1"/>
          <p:nvPr/>
        </p:nvSpPr>
        <p:spPr>
          <a:xfrm>
            <a:off x="4678075" y="439325"/>
            <a:ext cx="3436200" cy="80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2000">
                <a:solidFill>
                  <a:srgbClr val="FF9900"/>
                </a:solidFill>
                <a:latin typeface="Comic Sans MS"/>
                <a:ea typeface="Comic Sans MS"/>
                <a:cs typeface="Comic Sans MS"/>
                <a:sym typeface="Comic Sans MS"/>
              </a:rPr>
              <a:t>Ci auguriamo vi siano piaciuti quanto è piaciuto a noi realizzarli!</a:t>
            </a:r>
            <a:endParaRPr b="1" sz="2000">
              <a:solidFill>
                <a:srgbClr val="FF99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56" name="Google Shape;156;p27"/>
          <p:cNvSpPr txBox="1"/>
          <p:nvPr/>
        </p:nvSpPr>
        <p:spPr>
          <a:xfrm>
            <a:off x="774250" y="3919075"/>
            <a:ext cx="3566700" cy="46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800">
                <a:solidFill>
                  <a:srgbClr val="FF99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      Grazie a tutti!</a:t>
            </a:r>
            <a:endParaRPr b="1" sz="1800">
              <a:solidFill>
                <a:srgbClr val="FF99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57" name="Google Shape;157;p27"/>
          <p:cNvSpPr txBox="1"/>
          <p:nvPr/>
        </p:nvSpPr>
        <p:spPr>
          <a:xfrm>
            <a:off x="632875" y="4473650"/>
            <a:ext cx="7481400" cy="6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800">
                <a:solidFill>
                  <a:schemeClr val="dk2"/>
                </a:solidFill>
              </a:rPr>
              <a:t>Saremo ospiti della Libreria Capitolo 7 dal 20 Giugno per un’altra piccola mostra del Libro Tattile</a:t>
            </a:r>
            <a:endParaRPr b="1"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Google Shape;162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4625" y="815575"/>
            <a:ext cx="7481452" cy="4208299"/>
          </a:xfrm>
          <a:prstGeom prst="rect">
            <a:avLst/>
          </a:prstGeom>
          <a:noFill/>
          <a:ln cap="flat" cmpd="sng" w="28575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63" name="Google Shape;163;p28"/>
          <p:cNvSpPr txBox="1"/>
          <p:nvPr/>
        </p:nvSpPr>
        <p:spPr>
          <a:xfrm>
            <a:off x="2090025" y="167475"/>
            <a:ext cx="4926000" cy="30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800">
                <a:solidFill>
                  <a:srgbClr val="FF9900"/>
                </a:solidFill>
                <a:latin typeface="Comic Sans MS"/>
                <a:ea typeface="Comic Sans MS"/>
                <a:cs typeface="Comic Sans MS"/>
                <a:sym typeface="Comic Sans MS"/>
              </a:rPr>
              <a:t>ALLA LIBRERIA CAPITOLO 7</a:t>
            </a:r>
            <a:endParaRPr b="1" sz="1800">
              <a:solidFill>
                <a:srgbClr val="FF99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/>
          <p:nvPr>
            <p:ph idx="1" type="body"/>
          </p:nvPr>
        </p:nvSpPr>
        <p:spPr>
          <a:xfrm>
            <a:off x="311700" y="1152475"/>
            <a:ext cx="8520600" cy="366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1200"/>
              </a:spcAft>
              <a:buNone/>
            </a:pPr>
            <a:r>
              <a:rPr lang="it" sz="1900">
                <a:latin typeface="Comic Sans MS"/>
                <a:ea typeface="Comic Sans MS"/>
                <a:cs typeface="Comic Sans MS"/>
                <a:sym typeface="Comic Sans MS"/>
              </a:rPr>
              <a:t>E’ stato</a:t>
            </a:r>
            <a:r>
              <a:rPr lang="it" sz="1900">
                <a:latin typeface="Comic Sans MS"/>
                <a:ea typeface="Comic Sans MS"/>
                <a:cs typeface="Comic Sans MS"/>
                <a:sym typeface="Comic Sans MS"/>
              </a:rPr>
              <a:t> un progetto a più mani, in cui bambini e bambine di ogni ordine di scuola hanno sperimentato la lettura e la realizzazione di libri accessibili a tutti e tutte. Attraverso diversi materiali e texture abbiamo inventato e riproposto storie che possono essere lette con altri sensi, non solo attraverso la vista. I libri tattili o ad alta leggibilità sono strumenti efficaci, divertenti e motivanti, belli da vedere, toccare, ascoltare… ricchi di sorprese, da sfogliare da soli o in compagnia….E’ stata una bella occasione per divertirsi ma anche per riflettere sui temi dell’inclusione e della diversità, intesa come ricchezza da condividere e come bellezza da valorizzare.</a:t>
            </a:r>
            <a:endParaRPr sz="19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61" name="Google Shape;61;p14"/>
          <p:cNvSpPr txBox="1"/>
          <p:nvPr/>
        </p:nvSpPr>
        <p:spPr>
          <a:xfrm>
            <a:off x="2035650" y="352325"/>
            <a:ext cx="5426100" cy="69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2800">
                <a:solidFill>
                  <a:srgbClr val="FF9900"/>
                </a:solidFill>
                <a:latin typeface="Comic Sans MS"/>
                <a:ea typeface="Comic Sans MS"/>
                <a:cs typeface="Comic Sans MS"/>
                <a:sym typeface="Comic Sans MS"/>
              </a:rPr>
              <a:t>VIETATO NON TOCCARE</a:t>
            </a:r>
            <a:endParaRPr b="1" sz="2800">
              <a:solidFill>
                <a:srgbClr val="FF99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800">
              <a:solidFill>
                <a:srgbClr val="FF99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Google Shape;66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4325" y="374075"/>
            <a:ext cx="4908125" cy="2748550"/>
          </a:xfrm>
          <a:prstGeom prst="rect">
            <a:avLst/>
          </a:prstGeom>
          <a:noFill/>
          <a:ln cap="flat" cmpd="sng" w="28575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67" name="Google Shape;67;p15"/>
          <p:cNvPicPr preferRelativeResize="0"/>
          <p:nvPr/>
        </p:nvPicPr>
        <p:blipFill rotWithShape="1">
          <a:blip r:embed="rId4">
            <a:alphaModFix/>
          </a:blip>
          <a:srcRect b="12571" l="9368" r="9941" t="12601"/>
          <a:stretch/>
        </p:blipFill>
        <p:spPr>
          <a:xfrm>
            <a:off x="5906875" y="581300"/>
            <a:ext cx="2207450" cy="2065475"/>
          </a:xfrm>
          <a:prstGeom prst="rect">
            <a:avLst/>
          </a:prstGeom>
          <a:noFill/>
          <a:ln cap="flat" cmpd="sng" w="28575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68" name="Google Shape;68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13425" y="2925625"/>
            <a:ext cx="2592175" cy="2065475"/>
          </a:xfrm>
          <a:prstGeom prst="rect">
            <a:avLst/>
          </a:prstGeom>
          <a:noFill/>
          <a:ln cap="flat" cmpd="sng" w="28575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69" name="Google Shape;69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218075" y="3234000"/>
            <a:ext cx="2394962" cy="1716075"/>
          </a:xfrm>
          <a:prstGeom prst="rect">
            <a:avLst/>
          </a:prstGeom>
          <a:noFill/>
          <a:ln cap="flat" cmpd="sng" w="28575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16"/>
          <p:cNvPicPr preferRelativeResize="0"/>
          <p:nvPr/>
        </p:nvPicPr>
        <p:blipFill rotWithShape="1">
          <a:blip r:embed="rId3">
            <a:alphaModFix/>
          </a:blip>
          <a:srcRect b="25556" l="4716" r="0" t="14408"/>
          <a:stretch/>
        </p:blipFill>
        <p:spPr>
          <a:xfrm>
            <a:off x="2633725" y="3273475"/>
            <a:ext cx="2588049" cy="1762724"/>
          </a:xfrm>
          <a:prstGeom prst="rect">
            <a:avLst/>
          </a:prstGeom>
          <a:noFill/>
          <a:ln cap="flat" cmpd="sng" w="28575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75" name="Google Shape;75;p16"/>
          <p:cNvPicPr preferRelativeResize="0"/>
          <p:nvPr/>
        </p:nvPicPr>
        <p:blipFill rotWithShape="1">
          <a:blip r:embed="rId4">
            <a:alphaModFix/>
          </a:blip>
          <a:srcRect b="11967" l="13822" r="0" t="11074"/>
          <a:stretch/>
        </p:blipFill>
        <p:spPr>
          <a:xfrm>
            <a:off x="5482775" y="450200"/>
            <a:ext cx="2493351" cy="3958200"/>
          </a:xfrm>
          <a:prstGeom prst="rect">
            <a:avLst/>
          </a:prstGeom>
          <a:noFill/>
          <a:ln cap="flat" cmpd="sng" w="28575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76" name="Google Shape;76;p16"/>
          <p:cNvPicPr preferRelativeResize="0"/>
          <p:nvPr/>
        </p:nvPicPr>
        <p:blipFill rotWithShape="1">
          <a:blip r:embed="rId5">
            <a:alphaModFix/>
          </a:blip>
          <a:srcRect b="34592" l="3382" r="4714" t="12786"/>
          <a:stretch/>
        </p:blipFill>
        <p:spPr>
          <a:xfrm>
            <a:off x="311700" y="396925"/>
            <a:ext cx="2659124" cy="2706576"/>
          </a:xfrm>
          <a:prstGeom prst="rect">
            <a:avLst/>
          </a:prstGeom>
          <a:noFill/>
          <a:ln cap="flat" cmpd="sng" w="28575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77" name="Google Shape;77;p16"/>
          <p:cNvSpPr txBox="1"/>
          <p:nvPr/>
        </p:nvSpPr>
        <p:spPr>
          <a:xfrm>
            <a:off x="3199200" y="1276625"/>
            <a:ext cx="1641900" cy="155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2100">
                <a:solidFill>
                  <a:srgbClr val="FF9900"/>
                </a:solidFill>
                <a:latin typeface="Comic Sans MS"/>
                <a:ea typeface="Comic Sans MS"/>
                <a:cs typeface="Comic Sans MS"/>
                <a:sym typeface="Comic Sans MS"/>
              </a:rPr>
              <a:t>Esercizi in          Braille</a:t>
            </a:r>
            <a:endParaRPr b="1" sz="2100">
              <a:solidFill>
                <a:srgbClr val="FF99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2100">
                <a:solidFill>
                  <a:srgbClr val="FF9900"/>
                </a:solidFill>
                <a:latin typeface="Comic Sans MS"/>
                <a:ea typeface="Comic Sans MS"/>
                <a:cs typeface="Comic Sans MS"/>
                <a:sym typeface="Comic Sans MS"/>
              </a:rPr>
              <a:t>degli artisti della V C</a:t>
            </a:r>
            <a:endParaRPr b="1" sz="2100">
              <a:solidFill>
                <a:srgbClr val="FF99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Google Shape;82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2724087" cy="4838699"/>
          </a:xfrm>
          <a:prstGeom prst="rect">
            <a:avLst/>
          </a:prstGeom>
          <a:noFill/>
          <a:ln cap="flat" cmpd="sng" w="28575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83" name="Google Shape;83;p17"/>
          <p:cNvSpPr txBox="1"/>
          <p:nvPr/>
        </p:nvSpPr>
        <p:spPr>
          <a:xfrm>
            <a:off x="3699400" y="906900"/>
            <a:ext cx="3316800" cy="190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2200">
                <a:solidFill>
                  <a:srgbClr val="FF9900"/>
                </a:solidFill>
                <a:latin typeface="Comic Sans MS"/>
                <a:ea typeface="Comic Sans MS"/>
                <a:cs typeface="Comic Sans MS"/>
                <a:sym typeface="Comic Sans MS"/>
              </a:rPr>
              <a:t>Work</a:t>
            </a:r>
            <a:r>
              <a:rPr b="1" lang="it" sz="2200">
                <a:solidFill>
                  <a:srgbClr val="FF99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in progress nelle V E e F… materiali, percorsi, colori, tessuti… quali scegliere?</a:t>
            </a:r>
            <a:endParaRPr b="1" sz="2200">
              <a:solidFill>
                <a:srgbClr val="FF99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84" name="Google Shape;84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06262" y="2918700"/>
            <a:ext cx="2809928" cy="2028899"/>
          </a:xfrm>
          <a:prstGeom prst="rect">
            <a:avLst/>
          </a:prstGeom>
          <a:noFill/>
          <a:ln cap="flat" cmpd="sng" w="28575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                              </a:t>
            </a:r>
            <a:r>
              <a:rPr lang="it"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b="1" lang="it">
                <a:solidFill>
                  <a:srgbClr val="FF9900"/>
                </a:solidFill>
                <a:latin typeface="Comic Sans MS"/>
                <a:ea typeface="Comic Sans MS"/>
                <a:cs typeface="Comic Sans MS"/>
                <a:sym typeface="Comic Sans MS"/>
              </a:rPr>
              <a:t>E DOPO?</a:t>
            </a:r>
            <a:endParaRPr b="1">
              <a:solidFill>
                <a:srgbClr val="FF99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90" name="Google Shape;90;p18"/>
          <p:cNvSpPr txBox="1"/>
          <p:nvPr>
            <p:ph idx="1" type="body"/>
          </p:nvPr>
        </p:nvSpPr>
        <p:spPr>
          <a:xfrm>
            <a:off x="882975" y="1152475"/>
            <a:ext cx="6905100" cy="292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1200"/>
              </a:spcAft>
              <a:buNone/>
            </a:pPr>
            <a:r>
              <a:rPr lang="it" sz="2700">
                <a:latin typeface="Comic Sans MS"/>
                <a:ea typeface="Comic Sans MS"/>
                <a:cs typeface="Comic Sans MS"/>
                <a:sym typeface="Comic Sans MS"/>
              </a:rPr>
              <a:t>Alle Mostre del Libro di Scarperia e San Piero, sono stati allestiti due angoli speciali, chiamati “Vietato non toccare”: i libri creati dalle varie classi sono stati visti, manipolati, accarezzati, stropicciati da bambini e bambine di tutte le età. </a:t>
            </a:r>
            <a:endParaRPr sz="27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solidFill>
            <a:schemeClr val="lt1"/>
          </a:solidFill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>
                <a:solidFill>
                  <a:srgbClr val="FF9900"/>
                </a:solidFill>
                <a:latin typeface="Comic Sans MS"/>
                <a:ea typeface="Comic Sans MS"/>
                <a:cs typeface="Comic Sans MS"/>
                <a:sym typeface="Comic Sans MS"/>
              </a:rPr>
              <a:t>TUTTI i</a:t>
            </a:r>
            <a:r>
              <a:rPr b="1" lang="it">
                <a:solidFill>
                  <a:srgbClr val="FF9900"/>
                </a:solidFill>
                <a:latin typeface="Comic Sans MS"/>
                <a:ea typeface="Comic Sans MS"/>
                <a:cs typeface="Comic Sans MS"/>
                <a:sym typeface="Comic Sans MS"/>
              </a:rPr>
              <a:t>n mostra… alla Mostra</a:t>
            </a:r>
            <a:endParaRPr b="1">
              <a:solidFill>
                <a:srgbClr val="FF99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96" name="Google Shape;96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10750" y="1169950"/>
            <a:ext cx="5405275" cy="4053949"/>
          </a:xfrm>
          <a:prstGeom prst="rect">
            <a:avLst/>
          </a:prstGeom>
          <a:noFill/>
          <a:ln cap="flat" cmpd="sng" w="28575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31075" y="254788"/>
            <a:ext cx="6178552" cy="4633926"/>
          </a:xfrm>
          <a:prstGeom prst="rect">
            <a:avLst/>
          </a:prstGeom>
          <a:noFill/>
          <a:ln cap="flat" cmpd="sng" w="28575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Google Shape;106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859500"/>
            <a:ext cx="3525251" cy="3131600"/>
          </a:xfrm>
          <a:prstGeom prst="rect">
            <a:avLst/>
          </a:prstGeom>
          <a:noFill/>
          <a:ln cap="flat" cmpd="sng" w="28575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07" name="Google Shape;107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30051" y="152400"/>
            <a:ext cx="5161550" cy="3871163"/>
          </a:xfrm>
          <a:prstGeom prst="rect">
            <a:avLst/>
          </a:prstGeom>
          <a:noFill/>
          <a:ln cap="flat" cmpd="sng" w="28575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08" name="Google Shape;108;p21"/>
          <p:cNvSpPr txBox="1"/>
          <p:nvPr/>
        </p:nvSpPr>
        <p:spPr>
          <a:xfrm>
            <a:off x="306650" y="395825"/>
            <a:ext cx="3033900" cy="114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2000">
                <a:solidFill>
                  <a:srgbClr val="FF9900"/>
                </a:solidFill>
                <a:latin typeface="Comic Sans MS"/>
                <a:ea typeface="Comic Sans MS"/>
                <a:cs typeface="Comic Sans MS"/>
                <a:sym typeface="Comic Sans MS"/>
              </a:rPr>
              <a:t>Storie di viaggi, animali, paesi e pianeti…</a:t>
            </a:r>
            <a:endParaRPr b="1" sz="2000">
              <a:solidFill>
                <a:srgbClr val="FF99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